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67" r:id="rId2"/>
    <p:sldId id="483" r:id="rId3"/>
    <p:sldId id="271" r:id="rId4"/>
    <p:sldId id="506" r:id="rId5"/>
    <p:sldId id="491" r:id="rId6"/>
    <p:sldId id="489" r:id="rId7"/>
    <p:sldId id="492" r:id="rId8"/>
    <p:sldId id="509" r:id="rId9"/>
    <p:sldId id="508" r:id="rId10"/>
    <p:sldId id="507" r:id="rId11"/>
    <p:sldId id="500" r:id="rId12"/>
    <p:sldId id="474" r:id="rId1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Любимая" initials="Л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8944" autoAdjust="0"/>
  </p:normalViewPr>
  <p:slideViewPr>
    <p:cSldViewPr>
      <p:cViewPr>
        <p:scale>
          <a:sx n="70" d="100"/>
          <a:sy n="70" d="100"/>
        </p:scale>
        <p:origin x="120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7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30047" cy="496729"/>
          </a:xfrm>
          <a:prstGeom prst="rect">
            <a:avLst/>
          </a:prstGeom>
        </p:spPr>
        <p:txBody>
          <a:bodyPr vert="horz" lIns="91123" tIns="45562" rIns="91123" bIns="4556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542" y="2"/>
            <a:ext cx="2930047" cy="496729"/>
          </a:xfrm>
          <a:prstGeom prst="rect">
            <a:avLst/>
          </a:prstGeom>
        </p:spPr>
        <p:txBody>
          <a:bodyPr vert="horz" lIns="91123" tIns="45562" rIns="91123" bIns="45562" rtlCol="0"/>
          <a:lstStyle>
            <a:lvl1pPr algn="r">
              <a:defRPr sz="1200"/>
            </a:lvl1pPr>
          </a:lstStyle>
          <a:p>
            <a:fld id="{77B137A4-4B86-41FE-9DD2-55DC64720ED0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4198"/>
            <a:ext cx="2930047" cy="496728"/>
          </a:xfrm>
          <a:prstGeom prst="rect">
            <a:avLst/>
          </a:prstGeom>
        </p:spPr>
        <p:txBody>
          <a:bodyPr vert="horz" lIns="91123" tIns="45562" rIns="91123" bIns="4556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542" y="9444198"/>
            <a:ext cx="2930047" cy="496728"/>
          </a:xfrm>
          <a:prstGeom prst="rect">
            <a:avLst/>
          </a:prstGeom>
        </p:spPr>
        <p:txBody>
          <a:bodyPr vert="horz" lIns="91123" tIns="45562" rIns="91123" bIns="45562" rtlCol="0" anchor="b"/>
          <a:lstStyle>
            <a:lvl1pPr algn="r">
              <a:defRPr sz="1200"/>
            </a:lvl1pPr>
          </a:lstStyle>
          <a:p>
            <a:fld id="{7C443AF0-562F-4988-8DE2-0C0272FF46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75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2929837" cy="497126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4" y="1"/>
            <a:ext cx="2929837" cy="497126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r">
              <a:defRPr sz="1200"/>
            </a:lvl1pPr>
          </a:lstStyle>
          <a:p>
            <a:fld id="{25E4699E-B13A-4135-9030-E02C2DD4A171}" type="datetimeFigureOut">
              <a:rPr lang="ru-RU" smtClean="0"/>
              <a:t>05.10.2017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1" rIns="91423" bIns="4571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7"/>
            <a:ext cx="5408930" cy="4474131"/>
          </a:xfrm>
          <a:prstGeom prst="rect">
            <a:avLst/>
          </a:prstGeom>
        </p:spPr>
        <p:txBody>
          <a:bodyPr vert="horz" lIns="91423" tIns="45711" rIns="91423" bIns="45711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43663"/>
            <a:ext cx="2929837" cy="497126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4" y="9443663"/>
            <a:ext cx="2929837" cy="497126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r">
              <a:defRPr sz="1200"/>
            </a:lvl1pPr>
          </a:lstStyle>
          <a:p>
            <a:fld id="{B19F2451-8F22-409F-AF2C-E0C94AFD2EC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702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93763" y="746125"/>
            <a:ext cx="4973637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F2451-8F22-409F-AF2C-E0C94AFD2EC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629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9F2451-8F22-409F-AF2C-E0C94AFD2EC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C524A-088D-4467-B590-F0EF9D1947FB}" type="datetime1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‹#›</a:t>
            </a:fld>
            <a:endParaRPr lang="ru-RU"/>
          </a:p>
        </p:txBody>
      </p:sp>
      <p:pic>
        <p:nvPicPr>
          <p:cNvPr id="3074" name="Picture 2" descr="C:\Users\User\AppData\Local\Microsoft\Windows\Temporary Internet Files\Content.Outlook\DCP2HINS\cont0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7" y="13648"/>
            <a:ext cx="91279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687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DB5C-416D-4C6F-AF63-C57D4598128F}" type="datetime1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488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3CCD-E147-4ED1-85B2-A0EB96C46AEE}" type="datetime1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709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E95A5-3F5F-41EA-87E2-ABD166FF7230}" type="datetime1">
              <a:rPr lang="ru-RU" smtClean="0"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3803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E6B63-A56D-4BE4-BBB7-376814D8D1FB}" type="datetime1">
              <a:rPr lang="ru-RU" smtClean="0"/>
              <a:t>05.10.2017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57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4CB0B-8A0F-4664-8B7A-3893E21AA91D}" type="datetime1">
              <a:rPr lang="ru-RU" smtClean="0"/>
              <a:t>05.10.2017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733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A808B-CAA2-4206-86FB-3EF2679DE4C9}" type="datetime1">
              <a:rPr lang="ru-RU" smtClean="0"/>
              <a:t>05.10.2017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5396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4A3AF-12E1-42D8-B395-598734136215}" type="datetime1">
              <a:rPr lang="ru-RU" smtClean="0"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034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01FBF-0FB7-4609-8AB2-56B57102828B}" type="datetime1">
              <a:rPr lang="ru-RU" smtClean="0"/>
              <a:t>05.10.2017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167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ACE2E-CCE4-459E-AD6C-0FCEB4501D55}" type="datetime1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702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4C1AA-D12A-4BFA-97D6-C76303E778F5}" type="datetime1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306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241A9-D00C-4DC9-8EF1-3E251FC92B0C}" type="datetime1">
              <a:rPr lang="ru-RU" smtClean="0"/>
              <a:t>05.10.2017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5894F-220D-4647-9B96-A15B76BF1BB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2" descr="C:\Users\User\AppData\Local\Microsoft\Windows\Temporary Internet Files\Content.Outlook\DCP2HINS\cont01.jp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21"/>
            <a:ext cx="9144000" cy="687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2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sales.msk@grottbjorn.com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9635" y="1124744"/>
            <a:ext cx="4320480" cy="2592288"/>
          </a:xfrm>
        </p:spPr>
        <p:txBody>
          <a:bodyPr>
            <a:noAutofit/>
          </a:bodyPr>
          <a:lstStyle/>
          <a:p>
            <a:pPr fontAlgn="base"/>
            <a:r>
              <a:rPr lang="ru-RU" sz="2400" b="1" dirty="0" smtClean="0"/>
              <a:t>Валютные риски в России: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 smtClean="0"/>
              <a:t>решения для малого и среднего бизнеса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747" y="4573145"/>
            <a:ext cx="3000333" cy="6224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699792" y="3865259"/>
            <a:ext cx="38002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ПРАЙМ-БРОКЕРОМ</a:t>
            </a:r>
          </a:p>
          <a:p>
            <a:pPr algn="ctr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ФИНАНСОВОЕ </a:t>
            </a:r>
            <a:r>
              <a:rPr lang="ru-RU" sz="1200" b="1" dirty="0">
                <a:latin typeface="Arial" pitchFamily="34" charset="0"/>
                <a:cs typeface="Arial" pitchFamily="34" charset="0"/>
              </a:rPr>
              <a:t>АТЕЛЬЕ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099747" y="5582301"/>
            <a:ext cx="3400290" cy="337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 октября 2017, г. Москва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15738" y="5947005"/>
            <a:ext cx="3168352" cy="648072"/>
          </a:xfrm>
        </p:spPr>
        <p:txBody>
          <a:bodyPr>
            <a:noAutofit/>
          </a:bodyPr>
          <a:lstStyle/>
          <a:p>
            <a:r>
              <a:rPr lang="ru-RU" sz="10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Ведущий: Смирнова Татьяна, заместитель руководителя Московского представительства Финансового ателье </a:t>
            </a:r>
            <a:r>
              <a:rPr lang="en-US" sz="1000" b="1" dirty="0" err="1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GrottBjörn</a:t>
            </a:r>
            <a:endParaRPr lang="ru-RU" sz="10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037" y="1268760"/>
            <a:ext cx="222885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66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Московская Биржа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2</a:t>
            </a:fld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08720"/>
            <a:ext cx="16668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6870"/>
            <a:ext cx="8493423" cy="4746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89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24489" y="4812351"/>
            <a:ext cx="20060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Arial" pitchFamily="34" charset="0"/>
                <a:cs typeface="Arial" pitchFamily="34" charset="0"/>
              </a:rPr>
              <a:t>Лицензия </a:t>
            </a:r>
            <a:r>
              <a:rPr lang="ru-RU" sz="1000" b="1" dirty="0" smtClean="0">
                <a:latin typeface="Arial" pitchFamily="34" charset="0"/>
                <a:cs typeface="Arial" pitchFamily="34" charset="0"/>
              </a:rPr>
              <a:t>№066-13299-000100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на осуществление </a:t>
            </a:r>
            <a:r>
              <a:rPr lang="ru-RU" sz="1000" b="1" dirty="0" smtClean="0">
                <a:latin typeface="Arial" pitchFamily="34" charset="0"/>
                <a:cs typeface="Arial" pitchFamily="34" charset="0"/>
              </a:rPr>
              <a:t>депозитарной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 деятельности, выданная ФСФР России 02.09.2010. Без ограничения срока действия.</a:t>
            </a:r>
            <a:endParaRPr lang="ru-RU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73704" y="4812351"/>
            <a:ext cx="20170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Arial" pitchFamily="34" charset="0"/>
                <a:cs typeface="Arial" pitchFamily="34" charset="0"/>
              </a:rPr>
              <a:t>Лицензия 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№066-13298-001000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на осуществление деятельности по 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управлению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ценными бумагами,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выданная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ФСФР России 02.09.2010. Без ограничения срока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действия.</a:t>
            </a:r>
            <a:endParaRPr lang="ru-RU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4812351"/>
            <a:ext cx="217210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Arial" pitchFamily="34" charset="0"/>
                <a:cs typeface="Arial" pitchFamily="34" charset="0"/>
              </a:rPr>
              <a:t>Лицензия 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№166-02672-100000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осуществление </a:t>
            </a:r>
            <a:r>
              <a:rPr lang="ru-RU" sz="1000" b="1" dirty="0" smtClean="0">
                <a:latin typeface="Arial" pitchFamily="34" charset="0"/>
                <a:cs typeface="Arial" pitchFamily="34" charset="0"/>
              </a:rPr>
              <a:t>брокерской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деятельности,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выданная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ФКЦБ России 01.11.2000.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Без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ограничения срока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действия.</a:t>
            </a:r>
            <a:endParaRPr lang="ru-RU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5723" y="4812351"/>
            <a:ext cx="217210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Arial" pitchFamily="34" charset="0"/>
                <a:cs typeface="Arial" pitchFamily="34" charset="0"/>
              </a:rPr>
              <a:t>Лицензия 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№166-02695-010000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на осуществление </a:t>
            </a:r>
            <a:r>
              <a:rPr lang="ru-RU" sz="1000" b="1" dirty="0">
                <a:latin typeface="Arial" pitchFamily="34" charset="0"/>
                <a:cs typeface="Arial" pitchFamily="34" charset="0"/>
              </a:rPr>
              <a:t>дилерской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 деятельности,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выданная </a:t>
            </a:r>
            <a:r>
              <a:rPr lang="ru-RU" sz="1000" dirty="0">
                <a:latin typeface="Arial" pitchFamily="34" charset="0"/>
                <a:cs typeface="Arial" pitchFamily="34" charset="0"/>
              </a:rPr>
              <a:t>ФКЦБ России 01.11.2000. Без ограничения срока </a:t>
            </a:r>
            <a:r>
              <a:rPr lang="ru-RU" sz="1000" dirty="0" smtClean="0">
                <a:latin typeface="Arial" pitchFamily="34" charset="0"/>
                <a:cs typeface="Arial" pitchFamily="34" charset="0"/>
              </a:rPr>
              <a:t>действия.</a:t>
            </a:r>
            <a:endParaRPr lang="ru-RU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334688" y="1052736"/>
            <a:ext cx="5461447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ЛИЦЕНЗИИ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2840" y="634207"/>
            <a:ext cx="8229600" cy="490537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ВИЗИТНАЯ КАРТОЧКА «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GROTTBJÖRN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»: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3</a:t>
            </a:fld>
            <a:endParaRPr lang="ru-RU"/>
          </a:p>
        </p:txBody>
      </p:sp>
      <p:pic>
        <p:nvPicPr>
          <p:cNvPr id="6146" name="Picture 2" descr="C:\Users\User\AppData\Local\Microsoft\Windows\Temporary Internet Files\Content.Outlook\DCP2HINS\11 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312" y="1564985"/>
            <a:ext cx="2167003" cy="30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AppData\Local\Microsoft\Windows\Temporary Internet Files\Content.Outlook\DCP2HINS\44 (2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4" y="1564985"/>
            <a:ext cx="2167004" cy="30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AppData\Local\Microsoft\Windows\Temporary Internet Files\Content.Outlook\DCP2HINS\33 (2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64985"/>
            <a:ext cx="2167004" cy="30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User\AppData\Local\Microsoft\Windows\Temporary Internet Files\Content.Outlook\DCP2HINS\22 (2)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953" y="1564985"/>
            <a:ext cx="2164535" cy="30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87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ВАЛЮТНЫЕ РИСКИ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4000" dirty="0" smtClean="0"/>
              <a:t>Отсутствие возможности участия в тендерах</a:t>
            </a:r>
          </a:p>
          <a:p>
            <a:r>
              <a:rPr lang="ru-RU" sz="4000" dirty="0" smtClean="0"/>
              <a:t>Отсутствие возможности выставить цену в рублях российскому покупателю</a:t>
            </a:r>
          </a:p>
          <a:p>
            <a:r>
              <a:rPr lang="ru-RU" sz="4000" dirty="0" smtClean="0"/>
              <a:t>Невозможно оценить конечную прибыль для экспортера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989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5</a:t>
            </a:fld>
            <a:endParaRPr lang="ru-RU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Динамика изменения курса евро и доллара </a:t>
            </a:r>
            <a:endParaRPr lang="ru-RU" sz="28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8372036" cy="2232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645024"/>
            <a:ext cx="8352927" cy="230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502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6</a:t>
            </a:fld>
            <a:endParaRPr lang="ru-RU"/>
          </a:p>
        </p:txBody>
      </p:sp>
      <p:pic>
        <p:nvPicPr>
          <p:cNvPr id="3" name="Picture 3" descr="C:\Users\Татьяна\Desktop\i0JCU2E8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640" y="1082468"/>
            <a:ext cx="6444717" cy="469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01501" y="3244334"/>
            <a:ext cx="47865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Главная цель - стабильность курса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70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356354"/>
            <a:ext cx="2133600" cy="365125"/>
          </a:xfrm>
        </p:spPr>
        <p:txBody>
          <a:bodyPr/>
          <a:lstStyle/>
          <a:p>
            <a:fld id="{E985894F-220D-4647-9B96-A15B76BF1BB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836712"/>
            <a:ext cx="8841160" cy="631210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БАЗОВАЯ СТРАТЕГИЯ СТРАХОВАНИЯ ВАЛЮТНЫХ РИСКОВ С ПОМОЩЬЮ ИНСТРУМЕНТОВ БИРЖИ ДЛЯ ИМПОРТЕРА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1700808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EUROPE</a:t>
            </a:r>
            <a:endParaRPr lang="ru-RU" sz="3600" b="1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2915816" y="1844824"/>
            <a:ext cx="0" cy="331236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599994" y="1700807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Россия</a:t>
            </a:r>
            <a:endParaRPr lang="ru-RU" sz="3600" b="1" dirty="0"/>
          </a:p>
        </p:txBody>
      </p:sp>
      <p:pic>
        <p:nvPicPr>
          <p:cNvPr id="4098" name="Picture 2" descr="C:\Users\Илья\Downloads\1498092932_industr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54698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Илья\Downloads\1498093235_compani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023972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Илья\Downloads\1498093293_apartmen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6669" y="404721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Группа 31"/>
          <p:cNvGrpSpPr/>
          <p:nvPr/>
        </p:nvGrpSpPr>
        <p:grpSpPr>
          <a:xfrm>
            <a:off x="2689920" y="3243172"/>
            <a:ext cx="1522040" cy="730726"/>
            <a:chOff x="2689920" y="3243172"/>
            <a:chExt cx="1522040" cy="730726"/>
          </a:xfrm>
        </p:grpSpPr>
        <p:cxnSp>
          <p:nvCxnSpPr>
            <p:cNvPr id="13" name="Прямая со стрелкой 12"/>
            <p:cNvCxnSpPr>
              <a:stCxn id="4099" idx="1"/>
              <a:endCxn id="4098" idx="3"/>
            </p:cNvCxnSpPr>
            <p:nvPr/>
          </p:nvCxnSpPr>
          <p:spPr>
            <a:xfrm flipH="1">
              <a:off x="2689920" y="3243172"/>
              <a:ext cx="1522040" cy="730726"/>
            </a:xfrm>
            <a:prstGeom prst="straightConnector1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01" name="Picture 5" descr="C:\Users\Илья\Downloads\1498093371_euro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0470" y="3364374"/>
              <a:ext cx="609524" cy="609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Группа 35"/>
          <p:cNvGrpSpPr/>
          <p:nvPr/>
        </p:nvGrpSpPr>
        <p:grpSpPr>
          <a:xfrm>
            <a:off x="1691680" y="4047210"/>
            <a:ext cx="3739480" cy="1219200"/>
            <a:chOff x="1691680" y="4047210"/>
            <a:chExt cx="3739480" cy="1219200"/>
          </a:xfrm>
        </p:grpSpPr>
        <p:cxnSp>
          <p:nvCxnSpPr>
            <p:cNvPr id="16" name="Прямая со стрелкой 15"/>
            <p:cNvCxnSpPr>
              <a:endCxn id="4099" idx="2"/>
            </p:cNvCxnSpPr>
            <p:nvPr/>
          </p:nvCxnSpPr>
          <p:spPr>
            <a:xfrm flipV="1">
              <a:off x="1691680" y="4462372"/>
              <a:ext cx="3739480" cy="402019"/>
            </a:xfrm>
            <a:prstGeom prst="straightConnector1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06" name="Picture 10" descr="C:\Users\Илья\Downloads\1498093711_palet01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1584" y="4047210"/>
              <a:ext cx="1219200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7" name="Группа 46"/>
          <p:cNvGrpSpPr/>
          <p:nvPr/>
        </p:nvGrpSpPr>
        <p:grpSpPr>
          <a:xfrm>
            <a:off x="5431160" y="4188886"/>
            <a:ext cx="2309192" cy="1219200"/>
            <a:chOff x="5431160" y="4188886"/>
            <a:chExt cx="2309192" cy="1219200"/>
          </a:xfrm>
        </p:grpSpPr>
        <p:cxnSp>
          <p:nvCxnSpPr>
            <p:cNvPr id="22" name="Прямая со стрелкой 21"/>
            <p:cNvCxnSpPr>
              <a:stCxn id="4099" idx="2"/>
            </p:cNvCxnSpPr>
            <p:nvPr/>
          </p:nvCxnSpPr>
          <p:spPr>
            <a:xfrm>
              <a:off x="5431160" y="4462372"/>
              <a:ext cx="2309192" cy="804038"/>
            </a:xfrm>
            <a:prstGeom prst="straightConnector1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3" name="Picture 10" descr="C:\Users\Илья\Downloads\1498093711_palet01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0760" y="4188886"/>
              <a:ext cx="1219200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" name="Группа 50"/>
          <p:cNvGrpSpPr/>
          <p:nvPr/>
        </p:nvGrpSpPr>
        <p:grpSpPr>
          <a:xfrm>
            <a:off x="6650360" y="3243172"/>
            <a:ext cx="1375909" cy="819723"/>
            <a:chOff x="6650360" y="3243172"/>
            <a:chExt cx="1375909" cy="819723"/>
          </a:xfrm>
        </p:grpSpPr>
        <p:cxnSp>
          <p:nvCxnSpPr>
            <p:cNvPr id="66" name="Прямая со стрелкой 65"/>
            <p:cNvCxnSpPr>
              <a:stCxn id="4100" idx="0"/>
              <a:endCxn id="4099" idx="3"/>
            </p:cNvCxnSpPr>
            <p:nvPr/>
          </p:nvCxnSpPr>
          <p:spPr>
            <a:xfrm flipH="1" flipV="1">
              <a:off x="6650360" y="3243172"/>
              <a:ext cx="1375909" cy="804038"/>
            </a:xfrm>
            <a:prstGeom prst="straightConnector1">
              <a:avLst/>
            </a:prstGeom>
            <a:ln w="28575">
              <a:solidFill>
                <a:schemeClr val="tx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107" name="Picture 11" descr="C:\Users\Илья\Downloads\1498093829_ruble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10320" y="3250197"/>
              <a:ext cx="812698" cy="8126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653845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Волатильность 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                                                </a:t>
            </a:r>
            <a:r>
              <a:rPr lang="ru-RU" b="1" dirty="0" smtClean="0"/>
              <a:t>1 евро =75руб</a:t>
            </a:r>
            <a:r>
              <a:rPr lang="ru-RU" dirty="0" smtClean="0"/>
              <a:t>?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b="1" dirty="0" smtClean="0"/>
              <a:t>1 евро=68руб   </a:t>
            </a:r>
            <a:r>
              <a:rPr lang="ru-RU" sz="2400" b="1" dirty="0" smtClean="0">
                <a:solidFill>
                  <a:srgbClr val="FF0000"/>
                </a:solidFill>
              </a:rPr>
              <a:t>через месяц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                          </a:t>
            </a:r>
            <a:r>
              <a:rPr lang="ru-RU" b="1" dirty="0" smtClean="0"/>
              <a:t> 1евро=62руб</a:t>
            </a:r>
            <a:r>
              <a:rPr lang="ru-RU" dirty="0" smtClean="0"/>
              <a:t>?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8</a:t>
            </a:fld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043608" y="2852936"/>
            <a:ext cx="2448272" cy="1728192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5652120" y="4293096"/>
            <a:ext cx="2664296" cy="113042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444480" y="1967880"/>
            <a:ext cx="2664296" cy="113042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 flipV="1">
            <a:off x="3635896" y="2852936"/>
            <a:ext cx="1656184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635896" y="3933056"/>
            <a:ext cx="1808584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369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Решение-фиксация курса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 smtClean="0"/>
              <a:t>Получение прогнозируемого финансового результата возможно при помощи использования инструмен</a:t>
            </a:r>
            <a:r>
              <a:rPr lang="ru-RU" sz="4400" dirty="0"/>
              <a:t>т</a:t>
            </a:r>
            <a:r>
              <a:rPr lang="ru-RU" sz="4400" dirty="0" smtClean="0"/>
              <a:t>а  типа </a:t>
            </a:r>
            <a:r>
              <a:rPr lang="en-US" sz="4400" dirty="0" smtClean="0"/>
              <a:t>SWAP</a:t>
            </a:r>
            <a:endParaRPr lang="ru-RU" sz="4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794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ПОНИМАНИЕ СТОИМОСТИ ВАЛЮТЫ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</a:t>
            </a:r>
            <a:r>
              <a:rPr lang="ru-RU" i="1" dirty="0" smtClean="0"/>
              <a:t>Удорожание 9,7 % годовых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через месяц</a:t>
            </a:r>
            <a:endParaRPr lang="ru-RU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3600" b="1" dirty="0" smtClean="0"/>
              <a:t>1евро=68 руб.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                     </a:t>
            </a:r>
            <a:r>
              <a:rPr lang="ru-RU" sz="3600" b="1" dirty="0" smtClean="0"/>
              <a:t>1евро=68,55руб</a:t>
            </a:r>
            <a:endParaRPr lang="ru-RU" sz="36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t>10</a:t>
            </a:fld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23528" y="3212976"/>
            <a:ext cx="3096344" cy="144016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518658" y="3813799"/>
            <a:ext cx="1656184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5364088" y="3200400"/>
            <a:ext cx="3312368" cy="1296144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487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Arial" pitchFamily="34" charset="0"/>
                <a:cs typeface="Arial" pitchFamily="34" charset="0"/>
              </a:rPr>
              <a:t>БАЗОВАЯ СТРАТЕГИЯ СТРАХОВАНИЯ ВАЛЮТНЫХ РИСКОВ С ПОМОЩЬЮ ИНСТРУМЕНТОВ БИРЖИ ДЛЯ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ЭКСПОРТЕРА</a:t>
            </a:r>
            <a:endParaRPr lang="ru-RU" sz="28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5894F-220D-4647-9B96-A15B76BF1BB0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2627784" y="1700808"/>
            <a:ext cx="3816424" cy="9361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051128" y="1963233"/>
            <a:ext cx="2737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Экспорт товаров за рубеж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 rot="10800000">
            <a:off x="2555776" y="2996952"/>
            <a:ext cx="3816424" cy="10081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7864" y="3284984"/>
            <a:ext cx="2145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Оплата товара в у.е.</a:t>
            </a:r>
            <a:endParaRPr lang="ru-RU" dirty="0"/>
          </a:p>
        </p:txBody>
      </p:sp>
      <p:pic>
        <p:nvPicPr>
          <p:cNvPr id="11266" name="Picture 2" descr="http://m.transitplus.ru/files/tt_life_block/x/business.jpg"/>
          <p:cNvPicPr>
            <a:picLocks noChangeAspect="1" noChangeArrowheads="1"/>
          </p:cNvPicPr>
          <p:nvPr/>
        </p:nvPicPr>
        <p:blipFill>
          <a:blip r:embed="rId3" cstate="print"/>
          <a:srcRect r="20141"/>
          <a:stretch>
            <a:fillRect/>
          </a:stretch>
        </p:blipFill>
        <p:spPr bwMode="auto">
          <a:xfrm flipH="1">
            <a:off x="6516216" y="1988840"/>
            <a:ext cx="2145100" cy="1893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70" name="Picture 6" descr="http://yk-news.kz/sites/default/files/styles/4_news_img/public/picture-23930.jpg?itok=okrA6IHY"/>
          <p:cNvPicPr>
            <a:picLocks noChangeAspect="1" noChangeArrowheads="1"/>
          </p:cNvPicPr>
          <p:nvPr/>
        </p:nvPicPr>
        <p:blipFill>
          <a:blip r:embed="rId4" cstate="print"/>
          <a:srcRect r="21523" b="576"/>
          <a:stretch>
            <a:fillRect/>
          </a:stretch>
        </p:blipFill>
        <p:spPr bwMode="auto">
          <a:xfrm>
            <a:off x="611560" y="1988839"/>
            <a:ext cx="1944216" cy="1900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9687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302840" y="629033"/>
            <a:ext cx="8229600" cy="490537"/>
          </a:xfrm>
          <a:prstGeom prst="rect">
            <a:avLst/>
          </a:prstGeom>
        </p:spPr>
        <p:txBody>
          <a:bodyPr vert="horz" lIns="91435" tIns="45717" rIns="91435" bIns="45717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>
                <a:latin typeface="Arial" pitchFamily="34" charset="0"/>
                <a:cs typeface="Arial" pitchFamily="34" charset="0"/>
              </a:rPr>
              <a:t>КОНТАКТНАЯ ИНФОРМАЦИЯ</a:t>
            </a:r>
            <a:r>
              <a:rPr lang="ru-RU" sz="1900" b="1" dirty="0">
                <a:latin typeface="Arial" pitchFamily="34" charset="0"/>
                <a:cs typeface="Arial" pitchFamily="34" charset="0"/>
              </a:rPr>
              <a:t>:</a:t>
            </a:r>
            <a:endParaRPr lang="ru-RU" sz="15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922946"/>
            <a:ext cx="3250874" cy="674406"/>
          </a:xfrm>
          <a:prstGeom prst="rect">
            <a:avLst/>
          </a:prstGeo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359440" y="976022"/>
            <a:ext cx="8605048" cy="4130089"/>
          </a:xfrm>
          <a:prstGeom prst="rect">
            <a:avLst/>
          </a:prstGeom>
        </p:spPr>
        <p:txBody>
          <a:bodyPr vert="horz" lIns="111045" tIns="55522" rIns="111045" bIns="55522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25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ru-RU" sz="125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ru-RU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ru-RU" sz="36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n-US" sz="36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(495) 922 04 44</a:t>
            </a:r>
            <a:r>
              <a:rPr lang="ru-RU" sz="36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 </a:t>
            </a:r>
            <a:endParaRPr lang="ru-RU" sz="36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sales.msk@grottbjorn.com</a:t>
            </a:r>
            <a:endParaRPr lang="ru-RU" sz="36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ru-RU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Смирнова Татьяна </a:t>
            </a:r>
          </a:p>
          <a:p>
            <a:pPr algn="l"/>
            <a:r>
              <a:rPr lang="ru-RU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8-926-159-93-69</a:t>
            </a:r>
          </a:p>
          <a:p>
            <a:pPr algn="l"/>
            <a:r>
              <a:rPr lang="en-US" sz="36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hlinkClick r:id="rId3"/>
              </a:rPr>
              <a:t>smirnova@grottbjorn.com</a:t>
            </a:r>
            <a:endParaRPr lang="ru-RU" sz="36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25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E985894F-220D-4647-9B96-A15B76BF1BB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53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10255</TotalTime>
  <Words>253</Words>
  <Application>Microsoft Office PowerPoint</Application>
  <PresentationFormat>Экран (4:3)</PresentationFormat>
  <Paragraphs>59</Paragraphs>
  <Slides>12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Специальное оформление</vt:lpstr>
      <vt:lpstr>Валютные риски в России: решения для малого и среднего бизнеса</vt:lpstr>
      <vt:lpstr>Московская Биржа</vt:lpstr>
      <vt:lpstr>ВИЗИТНАЯ КАРТОЧКА «GROTTBJÖRN»:</vt:lpstr>
      <vt:lpstr>ВАЛЮТНЫЕ РИСКИ</vt:lpstr>
      <vt:lpstr>Динамика изменения курса евро и доллара </vt:lpstr>
      <vt:lpstr>Презентация PowerPoint</vt:lpstr>
      <vt:lpstr>БАЗОВАЯ СТРАТЕГИЯ СТРАХОВАНИЯ ВАЛЮТНЫХ РИСКОВ С ПОМОЩЬЮ ИНСТРУМЕНТОВ БИРЖИ ДЛЯ ИМПОРТЕРА</vt:lpstr>
      <vt:lpstr>Волатильность курса</vt:lpstr>
      <vt:lpstr>Решение-фиксация курса</vt:lpstr>
      <vt:lpstr>ПОНИМАНИЕ СТОИМОСТИ ВАЛЮТЫ</vt:lpstr>
      <vt:lpstr>БАЗОВАЯ СТРАТЕГИЯ СТРАХОВАНИЯ ВАЛЮТНЫХ РИСКОВ С ПОМОЩЬЮ ИНСТРУМЕНТОВ БИРЖИ ДЛЯ ЭКСПОРТЕРА</vt:lpstr>
      <vt:lpstr>Презентация PowerPoint</vt:lpstr>
    </vt:vector>
  </TitlesOfParts>
  <Company>sbc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СТРАТЕГИИ РАБОТЫ НА ВАЛЮТНОМ РЫНКЕ: КУПИЛ – ВЫВЕЛ НА БАНКОВСКИЙ СЧЁТ</dc:title>
  <dc:creator>sbc</dc:creator>
  <cp:lastModifiedBy>PR</cp:lastModifiedBy>
  <cp:revision>656</cp:revision>
  <cp:lastPrinted>2014-09-22T11:17:02Z</cp:lastPrinted>
  <dcterms:created xsi:type="dcterms:W3CDTF">2013-03-18T08:39:36Z</dcterms:created>
  <dcterms:modified xsi:type="dcterms:W3CDTF">2017-10-05T13:34:43Z</dcterms:modified>
</cp:coreProperties>
</file>